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6"/>
  </p:notesMasterIdLst>
  <p:sldIdLst>
    <p:sldId id="256" r:id="rId2"/>
    <p:sldId id="257" r:id="rId3"/>
    <p:sldId id="258" r:id="rId4"/>
    <p:sldId id="260" r:id="rId5"/>
    <p:sldId id="284" r:id="rId6"/>
    <p:sldId id="261" r:id="rId7"/>
    <p:sldId id="285" r:id="rId8"/>
    <p:sldId id="276" r:id="rId9"/>
    <p:sldId id="262" r:id="rId10"/>
    <p:sldId id="263" r:id="rId11"/>
    <p:sldId id="280" r:id="rId12"/>
    <p:sldId id="265" r:id="rId13"/>
    <p:sldId id="286" r:id="rId14"/>
    <p:sldId id="279" r:id="rId15"/>
  </p:sldIdLst>
  <p:sldSz cx="9144000" cy="5143500" type="screen16x9"/>
  <p:notesSz cx="6858000" cy="9144000"/>
  <p:embeddedFontLst>
    <p:embeddedFont>
      <p:font typeface="Georgia" panose="02040502050405020303" pitchFamily="18" charset="0"/>
      <p:regular r:id="rId17"/>
      <p:bold r:id="rId18"/>
      <p:italic r:id="rId19"/>
      <p:boldItalic r:id="rId20"/>
    </p:embeddedFont>
    <p:embeddedFont>
      <p:font typeface="Lato" panose="020F0502020204030203" pitchFamily="34" charset="0"/>
      <p:regular r:id="rId21"/>
      <p:bold r:id="rId22"/>
      <p:italic r:id="rId23"/>
      <p:boldItalic r:id="rId24"/>
    </p:embeddedFont>
    <p:embeddedFont>
      <p:font typeface="Lato Light" panose="020F0502020204030203" pitchFamily="34" charset="0"/>
      <p:regular r:id="rId25"/>
      <p:bold r:id="rId26"/>
      <p:italic r:id="rId27"/>
      <p:boldItalic r:id="rId28"/>
    </p:embeddedFont>
    <p:embeddedFont>
      <p:font typeface="Roboto Slab Light" pitchFamily="2" charset="0"/>
      <p:regular r:id="rId29"/>
      <p:bold r:id="rId30"/>
    </p:embeddedFont>
    <p:embeddedFont>
      <p:font typeface="Roboto Slab Medium" pitchFamily="2"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F5AF85-8EDF-44CB-8D8B-893DBB8821CE}">
  <a:tblStyle styleId="{9FF5AF85-8EDF-44CB-8D8B-893DBB8821C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460" autoAdjust="0"/>
  </p:normalViewPr>
  <p:slideViewPr>
    <p:cSldViewPr snapToGrid="0">
      <p:cViewPr varScale="1">
        <p:scale>
          <a:sx n="98" d="100"/>
          <a:sy n="98" d="100"/>
        </p:scale>
        <p:origin x="18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nstantcontact.com/blog/increase-online-donation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constantcontact.com/blog/how-nonprofits-can-use-video-to-engage-supporters-during-a-crisis/" TargetMode="External"/><Relationship Id="rId4" Type="http://schemas.openxmlformats.org/officeDocument/2006/relationships/hyperlink" Target="https://www.constantcontact.com/features/online-donation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Acronmyns</a:t>
            </a:r>
            <a:r>
              <a:rPr lang="en-US" dirty="0"/>
              <a:t> – kiss of death</a:t>
            </a:r>
          </a:p>
          <a:p>
            <a:pPr algn="l">
              <a:buFont typeface="+mj-lt"/>
              <a:buAutoNum type="arabicPeriod"/>
            </a:pPr>
            <a:r>
              <a:rPr lang="en-US" b="1" i="0" dirty="0">
                <a:solidFill>
                  <a:srgbClr val="000000"/>
                </a:solidFill>
                <a:effectLst/>
                <a:latin typeface="CT-Sans"/>
              </a:rPr>
              <a:t>Regular updates.</a:t>
            </a:r>
            <a:r>
              <a:rPr lang="en-US" b="0" i="0" dirty="0">
                <a:solidFill>
                  <a:srgbClr val="000000"/>
                </a:solidFill>
                <a:effectLst/>
                <a:latin typeface="CT-Sans"/>
              </a:rPr>
              <a:t> Young donors are accustomed to having up-to-date information. If your nonprofit’s website hasn’t been updated for a few years, you’ll want to make sure it displays the latest information and provides regular updates for your events and fundraising efforts. </a:t>
            </a:r>
          </a:p>
          <a:p>
            <a:pPr algn="l">
              <a:buFont typeface="+mj-lt"/>
              <a:buAutoNum type="arabicPeriod"/>
            </a:pPr>
            <a:r>
              <a:rPr lang="en-US" b="1" i="0" dirty="0">
                <a:solidFill>
                  <a:srgbClr val="000000"/>
                </a:solidFill>
                <a:effectLst/>
                <a:latin typeface="CT-Sans"/>
              </a:rPr>
              <a:t>Volunteer opportunities. </a:t>
            </a:r>
            <a:r>
              <a:rPr lang="en-US" b="0" i="0" dirty="0">
                <a:solidFill>
                  <a:srgbClr val="000000"/>
                </a:solidFill>
                <a:effectLst/>
                <a:latin typeface="CT-Sans"/>
              </a:rPr>
              <a:t>Be sure to advertise opportunities to volunteer for your nonprofit on your website and social media channels. This is an excellent way to establish a long-lasting relationship with younger supporters who will be more likely to donate to your organization if they have a personal connection to it.</a:t>
            </a:r>
          </a:p>
          <a:p>
            <a:pPr algn="l">
              <a:buFont typeface="+mj-lt"/>
              <a:buAutoNum type="arabicPeriod"/>
            </a:pPr>
            <a:r>
              <a:rPr lang="en-US" b="1" i="0" dirty="0">
                <a:solidFill>
                  <a:srgbClr val="000000"/>
                </a:solidFill>
                <a:effectLst/>
                <a:latin typeface="CT-Sans"/>
              </a:rPr>
              <a:t>Feature them with your social media presence.</a:t>
            </a:r>
            <a:r>
              <a:rPr lang="en-US" b="0" i="0" dirty="0">
                <a:solidFill>
                  <a:srgbClr val="000000"/>
                </a:solidFill>
                <a:effectLst/>
                <a:latin typeface="CT-Sans"/>
              </a:rPr>
              <a:t> Having a social media presence on Facebook, Instagram, and other popular sites helps reach younger donors. It’s also a good idea to provide links to your other social media channels through your website.</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333333"/>
                </a:solidFill>
                <a:effectLst/>
                <a:latin typeface="Georgia" panose="02040502050405020303" pitchFamily="18" charset="0"/>
              </a:rPr>
              <a:t>We've engaged them in building our team values and then published the values on our website so future employees can see them. We're doing the same thing with our sustainability statement. On the learning side, we bring in monthly speakers and let employees make presentations as well. We've also taken community field trips.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7351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b="0" i="0" dirty="0">
                <a:solidFill>
                  <a:srgbClr val="000000"/>
                </a:solidFill>
                <a:effectLst/>
                <a:latin typeface="CT-Sans"/>
              </a:rPr>
              <a:t>This means using short paragraphs and providing links to information. Videos are also a good way to communicate with these more visually oriented generations.</a:t>
            </a:r>
            <a:endParaRPr sz="2000" dirty="0"/>
          </a:p>
        </p:txBody>
      </p:sp>
    </p:spTree>
    <p:extLst>
      <p:ext uri="{BB962C8B-B14F-4D97-AF65-F5344CB8AC3E}">
        <p14:creationId xmlns:p14="http://schemas.microsoft.com/office/powerpoint/2010/main" val="1632907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buFont typeface="+mj-lt"/>
              <a:buAutoNum type="arabicPeriod"/>
            </a:pPr>
            <a:r>
              <a:rPr lang="en-US" b="1" i="0" dirty="0">
                <a:solidFill>
                  <a:srgbClr val="000000"/>
                </a:solidFill>
                <a:effectLst/>
                <a:latin typeface="CT-Sans"/>
              </a:rPr>
              <a:t>A mobile-responsive website design. </a:t>
            </a:r>
            <a:r>
              <a:rPr lang="en-US" b="0" i="0" dirty="0">
                <a:solidFill>
                  <a:srgbClr val="000000"/>
                </a:solidFill>
                <a:effectLst/>
                <a:latin typeface="CT-Sans"/>
              </a:rPr>
              <a:t>More people are doing their online browsing on smartphones and other mobile devices. It’s important that you design your nonprofit’s website to be mobile-friendly, making it easier to navigate on multiple devices.</a:t>
            </a:r>
          </a:p>
          <a:p>
            <a:pPr algn="l">
              <a:buFont typeface="+mj-lt"/>
              <a:buAutoNum type="arabicPeriod"/>
            </a:pPr>
            <a:r>
              <a:rPr lang="en-US" b="1" i="0" dirty="0">
                <a:solidFill>
                  <a:srgbClr val="000000"/>
                </a:solidFill>
                <a:effectLst/>
                <a:latin typeface="CT-Sans"/>
              </a:rPr>
              <a:t>A “donate online” option.</a:t>
            </a:r>
            <a:r>
              <a:rPr lang="en-US" b="0" i="0" dirty="0">
                <a:solidFill>
                  <a:srgbClr val="000000"/>
                </a:solidFill>
                <a:effectLst/>
                <a:latin typeface="CT-Sans"/>
              </a:rPr>
              <a:t> Young donors prefer to </a:t>
            </a:r>
            <a:r>
              <a:rPr lang="en-US" b="0" i="0" u="none" strike="noStrike" dirty="0">
                <a:solidFill>
                  <a:srgbClr val="0C3CBD"/>
                </a:solidFill>
                <a:effectLst/>
                <a:latin typeface="CT-Sans"/>
                <a:hlinkClick r:id="rId3"/>
              </a:rPr>
              <a:t>donate online</a:t>
            </a:r>
            <a:r>
              <a:rPr lang="en-US" b="0" i="0" dirty="0">
                <a:solidFill>
                  <a:srgbClr val="000000"/>
                </a:solidFill>
                <a:effectLst/>
                <a:latin typeface="CT-Sans"/>
              </a:rPr>
              <a:t>. By including a mobile-responsive, online donation option, contributions to your nonprofit from younger generations can rise significantly. Constant Contact offers an interactive </a:t>
            </a:r>
            <a:r>
              <a:rPr lang="en-US" b="0" i="0" u="none" strike="noStrike" dirty="0">
                <a:solidFill>
                  <a:srgbClr val="0C3CBD"/>
                </a:solidFill>
                <a:effectLst/>
                <a:latin typeface="CT-Sans"/>
                <a:hlinkClick r:id="rId4"/>
              </a:rPr>
              <a:t>Donation Action Block</a:t>
            </a:r>
            <a:r>
              <a:rPr lang="en-US" b="0" i="0" dirty="0">
                <a:solidFill>
                  <a:srgbClr val="000000"/>
                </a:solidFill>
                <a:effectLst/>
                <a:latin typeface="CT-Sans"/>
              </a:rPr>
              <a:t> to make this easier.</a:t>
            </a:r>
          </a:p>
          <a:p>
            <a:pPr algn="l">
              <a:buFont typeface="+mj-lt"/>
              <a:buAutoNum type="arabicPeriod"/>
            </a:pPr>
            <a:r>
              <a:rPr lang="en-US" b="1" i="0" dirty="0">
                <a:solidFill>
                  <a:srgbClr val="000000"/>
                </a:solidFill>
                <a:effectLst/>
                <a:latin typeface="CT-Sans"/>
              </a:rPr>
              <a:t>Videos. </a:t>
            </a:r>
            <a:r>
              <a:rPr lang="en-US" b="0" i="0" dirty="0">
                <a:solidFill>
                  <a:srgbClr val="000000"/>
                </a:solidFill>
                <a:effectLst/>
                <a:latin typeface="CT-Sans"/>
              </a:rPr>
              <a:t>Both Generation Z and millennials are visually oriented and accustomed to learning through videos. Show people what your organization does through </a:t>
            </a:r>
            <a:r>
              <a:rPr lang="en-US" b="0" i="0" u="none" strike="noStrike" dirty="0">
                <a:solidFill>
                  <a:srgbClr val="0C3CBD"/>
                </a:solidFill>
                <a:effectLst/>
                <a:latin typeface="CT-Sans"/>
                <a:hlinkClick r:id="rId5"/>
              </a:rPr>
              <a:t>online videos of your nonprofit’s work</a:t>
            </a:r>
            <a:r>
              <a:rPr lang="en-US" b="0" i="0" dirty="0">
                <a:solidFill>
                  <a:srgbClr val="000000"/>
                </a:solidFill>
                <a:effectLst/>
                <a:latin typeface="CT-Sans"/>
              </a:rPr>
              <a:t>, its events, keynote speeches, and donation requests. </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Work on one right now for just a few minutes – then share</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81694"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7"/>
        <p:cNvGrpSpPr/>
        <p:nvPr/>
      </p:nvGrpSpPr>
      <p:grpSpPr>
        <a:xfrm>
          <a:off x="0" y="0"/>
          <a:ext cx="0" cy="0"/>
          <a:chOff x="0" y="0"/>
          <a:chExt cx="0" cy="0"/>
        </a:xfrm>
      </p:grpSpPr>
      <p:sp>
        <p:nvSpPr>
          <p:cNvPr id="68" name="Google Shape;68;p4"/>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3811800" y="-194800"/>
            <a:ext cx="1520400" cy="152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4982150" y="734775"/>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3469949" y="810973"/>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109875" y="154418"/>
            <a:ext cx="508800" cy="508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395528" y="-85690"/>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40400" y="3784204"/>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8079301" y="4416226"/>
            <a:ext cx="879300" cy="8793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407150" y="4701449"/>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8896576" y="4123321"/>
            <a:ext cx="292800" cy="2928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7800547" y="465330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8471997" y="4203227"/>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28659" y="350927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8327788" y="46647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4"/>
          <p:cNvGrpSpPr/>
          <p:nvPr/>
        </p:nvGrpSpPr>
        <p:grpSpPr>
          <a:xfrm>
            <a:off x="154025" y="4093698"/>
            <a:ext cx="508851" cy="478711"/>
            <a:chOff x="5972700" y="2330200"/>
            <a:chExt cx="411625" cy="387275"/>
          </a:xfrm>
        </p:grpSpPr>
        <p:sp>
          <p:nvSpPr>
            <p:cNvPr id="83" name="Google Shape;83;p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4"/>
          <p:cNvGrpSpPr/>
          <p:nvPr/>
        </p:nvGrpSpPr>
        <p:grpSpPr>
          <a:xfrm>
            <a:off x="5222963" y="889722"/>
            <a:ext cx="292923" cy="464285"/>
            <a:chOff x="6718575" y="2318625"/>
            <a:chExt cx="256950" cy="407375"/>
          </a:xfrm>
        </p:grpSpPr>
        <p:sp>
          <p:nvSpPr>
            <p:cNvPr id="86" name="Google Shape;86;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txBox="1">
            <a:spLocks noGrp="1"/>
          </p:cNvSpPr>
          <p:nvPr>
            <p:ph type="body" idx="1"/>
          </p:nvPr>
        </p:nvSpPr>
        <p:spPr>
          <a:xfrm>
            <a:off x="1242275" y="1704600"/>
            <a:ext cx="66597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Clr>
                <a:schemeClr val="dk1"/>
              </a:buClr>
              <a:buSzPts val="3000"/>
              <a:buChar char="○"/>
              <a:defRPr sz="3000" i="1"/>
            </a:lvl1pPr>
            <a:lvl2pPr marL="914400" lvl="1" indent="-419100" algn="ctr" rtl="0">
              <a:spcBef>
                <a:spcPts val="1000"/>
              </a:spcBef>
              <a:spcAft>
                <a:spcPts val="0"/>
              </a:spcAft>
              <a:buClr>
                <a:schemeClr val="dk1"/>
              </a:buClr>
              <a:buSzPts val="3000"/>
              <a:buChar char="◦"/>
              <a:defRPr sz="3000" i="1"/>
            </a:lvl2pPr>
            <a:lvl3pPr marL="1371600" lvl="2" indent="-419100" algn="ctr" rtl="0">
              <a:spcBef>
                <a:spcPts val="1000"/>
              </a:spcBef>
              <a:spcAft>
                <a:spcPts val="0"/>
              </a:spcAft>
              <a:buClr>
                <a:schemeClr val="dk1"/>
              </a:buClr>
              <a:buSzPts val="3000"/>
              <a:buChar char="◦"/>
              <a:defRPr sz="3000" i="1"/>
            </a:lvl3pPr>
            <a:lvl4pPr marL="1828800" lvl="3" indent="-419100" algn="ctr" rtl="0">
              <a:spcBef>
                <a:spcPts val="1000"/>
              </a:spcBef>
              <a:spcAft>
                <a:spcPts val="0"/>
              </a:spcAft>
              <a:buSzPts val="3000"/>
              <a:buChar char="◦"/>
              <a:defRPr sz="3000" i="1"/>
            </a:lvl4pPr>
            <a:lvl5pPr marL="2286000" lvl="4" indent="-419100" algn="ctr" rtl="0">
              <a:spcBef>
                <a:spcPts val="1000"/>
              </a:spcBef>
              <a:spcAft>
                <a:spcPts val="0"/>
              </a:spcAft>
              <a:buSzPts val="3000"/>
              <a:buChar char="◦"/>
              <a:defRPr sz="3000" i="1"/>
            </a:lvl5pPr>
            <a:lvl6pPr marL="2743200" lvl="5" indent="-419100" algn="ctr" rtl="0">
              <a:spcBef>
                <a:spcPts val="1000"/>
              </a:spcBef>
              <a:spcAft>
                <a:spcPts val="0"/>
              </a:spcAft>
              <a:buSzPts val="3000"/>
              <a:buChar char="◦"/>
              <a:defRPr sz="3000" i="1"/>
            </a:lvl6pPr>
            <a:lvl7pPr marL="3200400" lvl="6" indent="-419100" algn="ctr" rtl="0">
              <a:spcBef>
                <a:spcPts val="1000"/>
              </a:spcBef>
              <a:spcAft>
                <a:spcPts val="0"/>
              </a:spcAft>
              <a:buSzPts val="3000"/>
              <a:buChar char="◦"/>
              <a:defRPr sz="3000" i="1"/>
            </a:lvl7pPr>
            <a:lvl8pPr marL="3657600" lvl="7" indent="-419100" algn="ctr" rtl="0">
              <a:spcBef>
                <a:spcPts val="1000"/>
              </a:spcBef>
              <a:spcAft>
                <a:spcPts val="0"/>
              </a:spcAft>
              <a:buSzPts val="3000"/>
              <a:buChar char="◦"/>
              <a:defRPr sz="3000" i="1"/>
            </a:lvl8pPr>
            <a:lvl9pPr marL="4114800" lvl="8" indent="-419100" algn="ctr">
              <a:spcBef>
                <a:spcPts val="1000"/>
              </a:spcBef>
              <a:spcAft>
                <a:spcPts val="1000"/>
              </a:spcAft>
              <a:buSzPts val="3000"/>
              <a:buChar char="◦"/>
              <a:defRPr sz="3000" i="1"/>
            </a:lvl9pPr>
          </a:lstStyle>
          <a:p>
            <a:endParaRPr/>
          </a:p>
        </p:txBody>
      </p:sp>
      <p:sp>
        <p:nvSpPr>
          <p:cNvPr id="95" name="Google Shape;95;p4"/>
          <p:cNvSpPr txBox="1"/>
          <p:nvPr/>
        </p:nvSpPr>
        <p:spPr>
          <a:xfrm>
            <a:off x="3593400" y="8930"/>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rgbClr val="FFFFFF"/>
                </a:solidFill>
              </a:rPr>
              <a:t>“</a:t>
            </a:r>
            <a:endParaRPr sz="9600" b="1">
              <a:solidFill>
                <a:srgbClr val="FFFFFF"/>
              </a:solidFill>
            </a:endParaRPr>
          </a:p>
        </p:txBody>
      </p:sp>
      <p:sp>
        <p:nvSpPr>
          <p:cNvPr id="96" name="Google Shape;96;p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7"/>
        <p:cNvGrpSpPr/>
        <p:nvPr/>
      </p:nvGrpSpPr>
      <p:grpSpPr>
        <a:xfrm>
          <a:off x="0" y="0"/>
          <a:ext cx="0" cy="0"/>
          <a:chOff x="0" y="0"/>
          <a:chExt cx="0" cy="0"/>
        </a:xfrm>
      </p:grpSpPr>
      <p:sp>
        <p:nvSpPr>
          <p:cNvPr id="98" name="Google Shape;98;p5"/>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5"/>
          <p:cNvGrpSpPr/>
          <p:nvPr/>
        </p:nvGrpSpPr>
        <p:grpSpPr>
          <a:xfrm>
            <a:off x="8142375" y="4477573"/>
            <a:ext cx="508851" cy="47871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5"/>
          <p:cNvGrpSpPr/>
          <p:nvPr/>
        </p:nvGrpSpPr>
        <p:grpSpPr>
          <a:xfrm>
            <a:off x="2139871" y="482540"/>
            <a:ext cx="398658" cy="63192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5"/>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2901875" y="1033400"/>
            <a:ext cx="5292300" cy="3267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126" name="Google Shape;126;p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6"/>
          <p:cNvGrpSpPr/>
          <p:nvPr/>
        </p:nvGrpSpPr>
        <p:grpSpPr>
          <a:xfrm>
            <a:off x="8142375" y="4477573"/>
            <a:ext cx="508851" cy="47871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6" name="Google Shape;156;p6"/>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5"/>
        <p:cNvGrpSpPr/>
        <p:nvPr/>
      </p:nvGrpSpPr>
      <p:grpSpPr>
        <a:xfrm>
          <a:off x="0" y="0"/>
          <a:ext cx="0" cy="0"/>
          <a:chOff x="0" y="0"/>
          <a:chExt cx="0" cy="0"/>
        </a:xfrm>
      </p:grpSpPr>
      <p:sp>
        <p:nvSpPr>
          <p:cNvPr id="246" name="Google Shape;246;p10"/>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0"/>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0"/>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0"/>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0"/>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260;p10"/>
          <p:cNvGrpSpPr/>
          <p:nvPr/>
        </p:nvGrpSpPr>
        <p:grpSpPr>
          <a:xfrm>
            <a:off x="8142375" y="4477573"/>
            <a:ext cx="508851" cy="478711"/>
            <a:chOff x="5972700" y="2330200"/>
            <a:chExt cx="411625" cy="387275"/>
          </a:xfrm>
        </p:grpSpPr>
        <p:sp>
          <p:nvSpPr>
            <p:cNvPr id="261" name="Google Shape;261;p1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0"/>
          <p:cNvGrpSpPr/>
          <p:nvPr/>
        </p:nvGrpSpPr>
        <p:grpSpPr>
          <a:xfrm>
            <a:off x="545621" y="382390"/>
            <a:ext cx="398658" cy="631920"/>
            <a:chOff x="6718575" y="2318625"/>
            <a:chExt cx="256950" cy="407375"/>
          </a:xfrm>
        </p:grpSpPr>
        <p:sp>
          <p:nvSpPr>
            <p:cNvPr id="264" name="Google Shape;264;p1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1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Aqua">
  <p:cSld name="BLANK_1">
    <p:spTree>
      <p:nvGrpSpPr>
        <p:cNvPr id="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2"/>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 name="Google Shape;316;p12"/>
          <p:cNvGrpSpPr/>
          <p:nvPr/>
        </p:nvGrpSpPr>
        <p:grpSpPr>
          <a:xfrm>
            <a:off x="8142375" y="4477573"/>
            <a:ext cx="508851" cy="478711"/>
            <a:chOff x="5972700" y="2330200"/>
            <a:chExt cx="411625" cy="387275"/>
          </a:xfrm>
        </p:grpSpPr>
        <p:sp>
          <p:nvSpPr>
            <p:cNvPr id="317" name="Google Shape;317;p1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12"/>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Yellow">
  <p:cSld name="BLANK_1_1">
    <p:spTree>
      <p:nvGrpSpPr>
        <p:cNvPr id="1" name="Shape 329"/>
        <p:cNvGrpSpPr/>
        <p:nvPr/>
      </p:nvGrpSpPr>
      <p:grpSpPr>
        <a:xfrm>
          <a:off x="0" y="0"/>
          <a:ext cx="0" cy="0"/>
          <a:chOff x="0" y="0"/>
          <a:chExt cx="0" cy="0"/>
        </a:xfrm>
      </p:grpSpPr>
      <p:sp>
        <p:nvSpPr>
          <p:cNvPr id="330" name="Google Shape;330;p13"/>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217850" y="171250"/>
            <a:ext cx="1054200" cy="1054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13"/>
          <p:cNvGrpSpPr/>
          <p:nvPr/>
        </p:nvGrpSpPr>
        <p:grpSpPr>
          <a:xfrm>
            <a:off x="8142375" y="4477573"/>
            <a:ext cx="508851" cy="47871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13"/>
          <p:cNvGrpSpPr/>
          <p:nvPr/>
        </p:nvGrpSpPr>
        <p:grpSpPr>
          <a:xfrm>
            <a:off x="545621" y="382390"/>
            <a:ext cx="398658" cy="63192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Magenta">
  <p:cSld name="BLANK_1_1_1">
    <p:spTree>
      <p:nvGrpSpPr>
        <p:cNvPr id="1"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1pPr>
            <a:lvl2pPr lvl="1">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2pPr>
            <a:lvl3pPr lvl="2">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3pPr>
            <a:lvl4pPr lvl="3">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4pPr>
            <a:lvl5pPr lvl="4">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5pPr>
            <a:lvl6pPr lvl="5">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6pPr>
            <a:lvl7pPr lvl="6">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7pPr>
            <a:lvl8pPr lvl="7">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8pPr>
            <a:lvl9pPr lvl="8">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6" r:id="rId5"/>
    <p:sldLayoutId id="2147483658" r:id="rId6"/>
    <p:sldLayoutId id="2147483659" r:id="rId7"/>
    <p:sldLayoutId id="2147483660"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onstantcontact.com/blog/millennial-market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nonprofitssource.com/online-giving-statistic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upwithpeople.org/uwp-blog/meet-generation-volunteer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2484000" y="966522"/>
            <a:ext cx="4176000" cy="321045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Roboto Slab Medium" panose="020B0604020202020204" pitchFamily="2" charset="0"/>
                <a:ea typeface="Roboto Slab Medium" panose="020B0604020202020204" pitchFamily="2" charset="0"/>
                <a:cs typeface="Roboto Slab Medium" panose="020B0604020202020204" pitchFamily="2" charset="0"/>
              </a:rPr>
              <a:t>Recruit and</a:t>
            </a:r>
            <a:br>
              <a:rPr lang="en" b="1" dirty="0">
                <a:latin typeface="Roboto Slab Medium" panose="020B0604020202020204" pitchFamily="2" charset="0"/>
                <a:ea typeface="Roboto Slab Medium" panose="020B0604020202020204" pitchFamily="2" charset="0"/>
                <a:cs typeface="Roboto Slab Medium" panose="020B0604020202020204" pitchFamily="2" charset="0"/>
              </a:rPr>
            </a:br>
            <a:r>
              <a:rPr lang="en" b="1" dirty="0">
                <a:latin typeface="Roboto Slab Medium" panose="020B0604020202020204" pitchFamily="2" charset="0"/>
                <a:ea typeface="Roboto Slab Medium" panose="020B0604020202020204" pitchFamily="2" charset="0"/>
                <a:cs typeface="Roboto Slab Medium" panose="020B0604020202020204" pitchFamily="2" charset="0"/>
              </a:rPr>
              <a:t>Retain</a:t>
            </a:r>
            <a:br>
              <a:rPr lang="en" b="1" dirty="0">
                <a:latin typeface="Roboto Slab Medium" panose="020B0604020202020204" pitchFamily="2" charset="0"/>
                <a:ea typeface="Roboto Slab Medium" panose="020B0604020202020204" pitchFamily="2" charset="0"/>
                <a:cs typeface="Roboto Slab Medium" panose="020B0604020202020204" pitchFamily="2" charset="0"/>
              </a:rPr>
            </a:br>
            <a:r>
              <a:rPr lang="en" b="1" dirty="0">
                <a:latin typeface="Roboto Slab Medium" panose="020B0604020202020204" pitchFamily="2" charset="0"/>
                <a:ea typeface="Roboto Slab Medium" panose="020B0604020202020204" pitchFamily="2" charset="0"/>
                <a:cs typeface="Roboto Slab Medium" panose="020B0604020202020204" pitchFamily="2" charset="0"/>
              </a:rPr>
              <a:t>Younger Members</a:t>
            </a:r>
            <a:endParaRPr b="1" dirty="0">
              <a:latin typeface="Roboto Slab Medium" panose="020B0604020202020204" pitchFamily="2" charset="0"/>
              <a:ea typeface="Roboto Slab Medium" panose="020B0604020202020204" pitchFamily="2" charset="0"/>
              <a:cs typeface="Roboto Slab Medium" panose="020B0604020202020204"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2"/>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latin typeface="Lato" panose="020F0502020204030203" pitchFamily="34" charset="0"/>
                <a:ea typeface="Lato" panose="020F0502020204030203" pitchFamily="34" charset="0"/>
                <a:cs typeface="Lato" panose="020F0502020204030203" pitchFamily="34" charset="0"/>
              </a:rPr>
              <a:t>What works?</a:t>
            </a:r>
            <a:endParaRPr b="1" dirty="0">
              <a:latin typeface="Lato" panose="020F0502020204030203" pitchFamily="34" charset="0"/>
              <a:ea typeface="Lato" panose="020F0502020204030203" pitchFamily="34" charset="0"/>
              <a:cs typeface="Lato" panose="020F0502020204030203" pitchFamily="34" charset="0"/>
            </a:endParaRPr>
          </a:p>
          <a:p>
            <a:pPr marL="285750" lvl="0" indent="-285750" algn="l" rtl="0">
              <a:spcBef>
                <a:spcPts val="1000"/>
              </a:spcBef>
              <a:spcAft>
                <a:spcPts val="1000"/>
              </a:spcAft>
              <a:buFont typeface="Wingdings" panose="05000000000000000000" pitchFamily="2" charset="2"/>
              <a:buChar char="Ø"/>
            </a:pPr>
            <a:r>
              <a:rPr lang="en"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Something active, social</a:t>
            </a:r>
          </a:p>
          <a:p>
            <a:pPr marL="285750" lvl="0" indent="-285750" algn="l" rtl="0">
              <a:spcBef>
                <a:spcPts val="1000"/>
              </a:spcBef>
              <a:spcAft>
                <a:spcPts val="1000"/>
              </a:spcAft>
              <a:buFont typeface="Wingdings" panose="05000000000000000000" pitchFamily="2" charset="2"/>
              <a:buChar char="Ø"/>
            </a:pPr>
            <a:r>
              <a:rPr lang="en"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Mentor from day one with similar background</a:t>
            </a:r>
          </a:p>
          <a:p>
            <a:pPr marL="285750" lvl="0" indent="-285750" algn="l" rtl="0">
              <a:spcBef>
                <a:spcPts val="1000"/>
              </a:spcBef>
              <a:spcAft>
                <a:spcPts val="1000"/>
              </a:spcAft>
              <a:buFont typeface="Wingdings" panose="05000000000000000000" pitchFamily="2" charset="2"/>
              <a:buChar char="Ø"/>
            </a:pPr>
            <a:r>
              <a:rPr lang="en"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Simple first tasks</a:t>
            </a:r>
            <a:endParaRPr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451" name="Google Shape;451;p22"/>
          <p:cNvSpPr txBox="1">
            <a:spLocks noGrp="1"/>
          </p:cNvSpPr>
          <p:nvPr>
            <p:ph type="title"/>
          </p:nvPr>
        </p:nvSpPr>
        <p:spPr>
          <a:xfrm>
            <a:off x="-144294" y="573875"/>
            <a:ext cx="2671500" cy="26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1" dirty="0"/>
              <a:t>Engagement</a:t>
            </a:r>
            <a:endParaRPr sz="3200" b="1" dirty="0"/>
          </a:p>
        </p:txBody>
      </p:sp>
      <p:sp>
        <p:nvSpPr>
          <p:cNvPr id="452" name="Google Shape;452;p22"/>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What doesn’t work?</a:t>
            </a:r>
            <a:endParaRPr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a:p>
            <a:pPr marL="285750" lvl="0" indent="-285750" algn="l" rtl="0">
              <a:spcBef>
                <a:spcPts val="1000"/>
              </a:spcBef>
              <a:spcAft>
                <a:spcPts val="1000"/>
              </a:spcAft>
              <a:buFont typeface="Wingdings" panose="05000000000000000000" pitchFamily="2" charset="2"/>
              <a:buChar char="Ø"/>
            </a:pPr>
            <a:r>
              <a:rPr lang="en"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Not greeting them</a:t>
            </a:r>
          </a:p>
          <a:p>
            <a:pPr marL="285750" lvl="0" indent="-285750" algn="l" rtl="0">
              <a:spcBef>
                <a:spcPts val="1000"/>
              </a:spcBef>
              <a:spcAft>
                <a:spcPts val="1000"/>
              </a:spcAft>
              <a:buFont typeface="Wingdings" panose="05000000000000000000" pitchFamily="2" charset="2"/>
              <a:buChar char="Ø"/>
            </a:pPr>
            <a:r>
              <a:rPr lang="en"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Not explaining what is going on </a:t>
            </a:r>
          </a:p>
          <a:p>
            <a:pPr marL="285750" lvl="0" indent="-285750" algn="l" rtl="0">
              <a:spcBef>
                <a:spcPts val="1000"/>
              </a:spcBef>
              <a:spcAft>
                <a:spcPts val="1000"/>
              </a:spcAft>
              <a:buFont typeface="Wingdings" panose="05000000000000000000" pitchFamily="2" charset="2"/>
              <a:buChar char="Ø"/>
            </a:pPr>
            <a:r>
              <a:rPr lang="en"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Not giving them something to do</a:t>
            </a:r>
            <a:endParaRPr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453" name="Google Shape;453;p22"/>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39"/>
          <p:cNvSpPr txBox="1">
            <a:spLocks noGrp="1"/>
          </p:cNvSpPr>
          <p:nvPr>
            <p:ph type="title"/>
          </p:nvPr>
        </p:nvSpPr>
        <p:spPr>
          <a:xfrm>
            <a:off x="0" y="559475"/>
            <a:ext cx="2500009" cy="26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t>Engagement</a:t>
            </a:r>
            <a:endParaRPr sz="2800" b="1" dirty="0"/>
          </a:p>
        </p:txBody>
      </p:sp>
      <p:sp>
        <p:nvSpPr>
          <p:cNvPr id="601" name="Google Shape;601;p39"/>
          <p:cNvSpPr txBox="1">
            <a:spLocks noGrp="1"/>
          </p:cNvSpPr>
          <p:nvPr>
            <p:ph type="body" idx="1"/>
          </p:nvPr>
        </p:nvSpPr>
        <p:spPr>
          <a:xfrm>
            <a:off x="2596625" y="865083"/>
            <a:ext cx="6070059" cy="4307374"/>
          </a:xfrm>
          <a:prstGeom prst="rect">
            <a:avLst/>
          </a:prstGeom>
        </p:spPr>
        <p:txBody>
          <a:bodyPr spcFirstLastPara="1" wrap="square" lIns="91425" tIns="91425" rIns="91425" bIns="91425" anchor="t" anchorCtr="0">
            <a:noAutofit/>
          </a:bodyPr>
          <a:lstStyle/>
          <a:p>
            <a:pPr marL="342900" lvl="0" indent="-342900" algn="l" rtl="0">
              <a:spcBef>
                <a:spcPts val="600"/>
              </a:spcBef>
              <a:spcAft>
                <a:spcPts val="0"/>
              </a:spcAft>
              <a:buFont typeface="Wingdings" panose="05000000000000000000" pitchFamily="2" charset="2"/>
              <a:buChar char="Ø"/>
            </a:pPr>
            <a:r>
              <a:rPr lang="en-US" sz="24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Leverage their strengths</a:t>
            </a:r>
          </a:p>
          <a:p>
            <a:pPr marL="342900" lvl="0" indent="-342900" algn="l" rtl="0">
              <a:spcBef>
                <a:spcPts val="600"/>
              </a:spcBef>
              <a:spcAft>
                <a:spcPts val="0"/>
              </a:spcAft>
              <a:buFont typeface="Wingdings" panose="05000000000000000000" pitchFamily="2" charset="2"/>
              <a:buChar char="Ø"/>
            </a:pPr>
            <a:r>
              <a:rPr lang="en-US" sz="24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Give them task variety and growth opportunities</a:t>
            </a:r>
          </a:p>
          <a:p>
            <a:pPr marL="342900" lvl="0" indent="-342900" algn="l" rtl="0">
              <a:spcBef>
                <a:spcPts val="600"/>
              </a:spcBef>
              <a:spcAft>
                <a:spcPts val="0"/>
              </a:spcAft>
              <a:buFont typeface="Wingdings" panose="05000000000000000000" pitchFamily="2" charset="2"/>
              <a:buChar char="Ø"/>
            </a:pPr>
            <a:r>
              <a:rPr lang="en-US" sz="24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Connect what they do to the mission</a:t>
            </a:r>
          </a:p>
          <a:p>
            <a:pPr marL="342900" lvl="0" indent="-342900" algn="l" rtl="0">
              <a:spcBef>
                <a:spcPts val="600"/>
              </a:spcBef>
              <a:spcAft>
                <a:spcPts val="0"/>
              </a:spcAft>
              <a:buFont typeface="Wingdings" panose="05000000000000000000" pitchFamily="2" charset="2"/>
              <a:buChar char="Ø"/>
            </a:pPr>
            <a:r>
              <a:rPr lang="en-US" sz="24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Invest in their confidence and learning</a:t>
            </a:r>
          </a:p>
          <a:p>
            <a:pPr marL="342900" lvl="0" indent="-342900" algn="l" rtl="0">
              <a:spcBef>
                <a:spcPts val="600"/>
              </a:spcBef>
              <a:spcAft>
                <a:spcPts val="0"/>
              </a:spcAft>
              <a:buFont typeface="Wingdings" panose="05000000000000000000" pitchFamily="2" charset="2"/>
              <a:buChar char="Ø"/>
            </a:pPr>
            <a:r>
              <a:rPr lang="en-US" sz="24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Give them personal ownership over their project</a:t>
            </a:r>
          </a:p>
          <a:p>
            <a:pPr marL="342900" lvl="0" indent="-342900" algn="l" rtl="0">
              <a:spcBef>
                <a:spcPts val="600"/>
              </a:spcBef>
              <a:spcAft>
                <a:spcPts val="0"/>
              </a:spcAft>
              <a:buFont typeface="Wingdings" panose="05000000000000000000" pitchFamily="2" charset="2"/>
              <a:buChar char="Ø"/>
            </a:pPr>
            <a:endParaRPr sz="24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602" name="Google Shape;602;p39"/>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4"/>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1" dirty="0"/>
              <a:t>Retention</a:t>
            </a:r>
            <a:endParaRPr sz="3200" b="1" dirty="0"/>
          </a:p>
        </p:txBody>
      </p:sp>
      <p:sp>
        <p:nvSpPr>
          <p:cNvPr id="468" name="Google Shape;468;p24"/>
          <p:cNvSpPr txBox="1">
            <a:spLocks noGrp="1"/>
          </p:cNvSpPr>
          <p:nvPr>
            <p:ph type="body" idx="1"/>
          </p:nvPr>
        </p:nvSpPr>
        <p:spPr>
          <a:xfrm>
            <a:off x="2286075" y="811663"/>
            <a:ext cx="5213951" cy="3917299"/>
          </a:xfrm>
          <a:prstGeom prst="rect">
            <a:avLst/>
          </a:prstGeom>
        </p:spPr>
        <p:txBody>
          <a:bodyPr spcFirstLastPara="1" wrap="square" lIns="91425" tIns="91425" rIns="91425" bIns="91425" anchor="t" anchorCtr="0">
            <a:noAutofit/>
          </a:bodyPr>
          <a:lstStyle/>
          <a:p>
            <a:pPr marL="285750" lvl="0" indent="-285750" algn="l" rtl="0">
              <a:spcBef>
                <a:spcPts val="600"/>
              </a:spcBef>
              <a:spcAft>
                <a:spcPts val="1000"/>
              </a:spcAft>
              <a:buFont typeface="Wingdings" panose="05000000000000000000" pitchFamily="2" charset="2"/>
              <a:buChar char="Ø"/>
            </a:pPr>
            <a:r>
              <a:rPr lang="en" sz="28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Social</a:t>
            </a:r>
          </a:p>
          <a:p>
            <a:pPr marL="285750" lvl="0" indent="-285750" algn="l" rtl="0">
              <a:spcBef>
                <a:spcPts val="600"/>
              </a:spcBef>
              <a:spcAft>
                <a:spcPts val="1000"/>
              </a:spcAft>
              <a:buFont typeface="Wingdings" panose="05000000000000000000" pitchFamily="2" charset="2"/>
              <a:buChar char="Ø"/>
            </a:pPr>
            <a:r>
              <a:rPr lang="en" sz="28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Cause oriented</a:t>
            </a:r>
          </a:p>
          <a:p>
            <a:pPr marL="285750" lvl="0" indent="-285750" algn="l" rtl="0">
              <a:spcBef>
                <a:spcPts val="600"/>
              </a:spcBef>
              <a:spcAft>
                <a:spcPts val="1000"/>
              </a:spcAft>
              <a:buFont typeface="Wingdings" panose="05000000000000000000" pitchFamily="2" charset="2"/>
              <a:buChar char="Ø"/>
            </a:pPr>
            <a:r>
              <a:rPr lang="en" sz="28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Show their impact</a:t>
            </a:r>
          </a:p>
          <a:p>
            <a:pPr marL="285750" lvl="0" indent="-285750" algn="l" rtl="0">
              <a:spcBef>
                <a:spcPts val="600"/>
              </a:spcBef>
              <a:spcAft>
                <a:spcPts val="1000"/>
              </a:spcAft>
              <a:buFont typeface="Wingdings" panose="05000000000000000000" pitchFamily="2" charset="2"/>
              <a:buChar char="Ø"/>
            </a:pPr>
            <a:r>
              <a:rPr lang="en" sz="28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Thank them regularly</a:t>
            </a:r>
          </a:p>
          <a:p>
            <a:pPr marL="285750" lvl="0" indent="-285750" algn="l" rtl="0">
              <a:spcBef>
                <a:spcPts val="600"/>
              </a:spcBef>
              <a:spcAft>
                <a:spcPts val="1000"/>
              </a:spcAft>
              <a:buFont typeface="Wingdings" panose="05000000000000000000" pitchFamily="2" charset="2"/>
              <a:buChar char="Ø"/>
            </a:pPr>
            <a:r>
              <a:rPr lang="en" sz="28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Ask them to advance</a:t>
            </a:r>
          </a:p>
          <a:p>
            <a:pPr marL="285750" lvl="0" indent="-285750" algn="l" rtl="0">
              <a:spcBef>
                <a:spcPts val="600"/>
              </a:spcBef>
              <a:spcAft>
                <a:spcPts val="1000"/>
              </a:spcAft>
              <a:buFont typeface="Wingdings" panose="05000000000000000000" pitchFamily="2" charset="2"/>
              <a:buChar char="Ø"/>
            </a:pPr>
            <a:r>
              <a:rPr lang="en" sz="28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Highlight their work online</a:t>
            </a:r>
            <a:endParaRPr sz="28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469" name="Google Shape;469;p24"/>
          <p:cNvPicPr preferRelativeResize="0"/>
          <p:nvPr/>
        </p:nvPicPr>
        <p:blipFill>
          <a:blip r:embed="rId3">
            <a:alphaModFix/>
          </a:blip>
          <a:stretch>
            <a:fillRect/>
          </a:stretch>
        </p:blipFill>
        <p:spPr>
          <a:xfrm>
            <a:off x="5739319" y="-153650"/>
            <a:ext cx="3535156" cy="3635195"/>
          </a:xfrm>
          <a:prstGeom prst="ellipse">
            <a:avLst/>
          </a:prstGeom>
          <a:noFill/>
          <a:ln>
            <a:noFill/>
          </a:ln>
        </p:spPr>
      </p:pic>
      <p:sp>
        <p:nvSpPr>
          <p:cNvPr id="470" name="Google Shape;470;p2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952E-0286-A114-1395-1ACB1840D588}"/>
              </a:ext>
            </a:extLst>
          </p:cNvPr>
          <p:cNvSpPr>
            <a:spLocks noGrp="1"/>
          </p:cNvSpPr>
          <p:nvPr>
            <p:ph type="title"/>
          </p:nvPr>
        </p:nvSpPr>
        <p:spPr/>
        <p:txBody>
          <a:bodyPr/>
          <a:lstStyle/>
          <a:p>
            <a:r>
              <a:rPr lang="en-US" sz="3200" b="1" dirty="0"/>
              <a:t>Recap</a:t>
            </a:r>
          </a:p>
        </p:txBody>
      </p:sp>
      <p:sp>
        <p:nvSpPr>
          <p:cNvPr id="3" name="Text Placeholder 2">
            <a:extLst>
              <a:ext uri="{FF2B5EF4-FFF2-40B4-BE49-F238E27FC236}">
                <a16:creationId xmlns:a16="http://schemas.microsoft.com/office/drawing/2014/main" id="{5090837F-B8ED-5C68-5739-ECBE157D9266}"/>
              </a:ext>
            </a:extLst>
          </p:cNvPr>
          <p:cNvSpPr>
            <a:spLocks noGrp="1"/>
          </p:cNvSpPr>
          <p:nvPr>
            <p:ph type="body" idx="1"/>
          </p:nvPr>
        </p:nvSpPr>
        <p:spPr>
          <a:xfrm>
            <a:off x="2412460" y="559474"/>
            <a:ext cx="6507804" cy="3895793"/>
          </a:xfrm>
        </p:spPr>
        <p:txBody>
          <a:bodyPr/>
          <a:lstStyle/>
          <a:p>
            <a:pPr>
              <a:buFont typeface="Wingdings" panose="05000000000000000000" pitchFamily="2" charset="2"/>
              <a:buChar char="Ø"/>
            </a:pPr>
            <a:r>
              <a:rPr lang="en-US" sz="28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Define and research potential members</a:t>
            </a:r>
          </a:p>
          <a:p>
            <a:pPr>
              <a:buFont typeface="Wingdings" panose="05000000000000000000" pitchFamily="2" charset="2"/>
              <a:buChar char="Ø"/>
            </a:pPr>
            <a:r>
              <a:rPr lang="en-US" sz="28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Have social media help with initial approach</a:t>
            </a:r>
          </a:p>
          <a:p>
            <a:pPr>
              <a:buFont typeface="Wingdings" panose="05000000000000000000" pitchFamily="2" charset="2"/>
              <a:buChar char="Ø"/>
            </a:pPr>
            <a:r>
              <a:rPr lang="en-US" sz="28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Engage with Zonta cause and social aspects</a:t>
            </a:r>
          </a:p>
          <a:p>
            <a:pPr>
              <a:buFont typeface="Wingdings" panose="05000000000000000000" pitchFamily="2" charset="2"/>
              <a:buChar char="Ø"/>
            </a:pPr>
            <a:r>
              <a:rPr lang="en-US" sz="28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Thank them and show their impact</a:t>
            </a:r>
          </a:p>
          <a:p>
            <a:pPr>
              <a:buFont typeface="Wingdings" panose="05000000000000000000" pitchFamily="2" charset="2"/>
              <a:buChar char="Ø"/>
            </a:pPr>
            <a:endParaRPr lang="en-US" sz="28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DB8D54F7-072B-8A36-A9FF-3C7E03936C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689254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38"/>
          <p:cNvSpPr txBox="1">
            <a:spLocks noGrp="1"/>
          </p:cNvSpPr>
          <p:nvPr>
            <p:ph type="ctrTitle" idx="4294967295"/>
          </p:nvPr>
        </p:nvSpPr>
        <p:spPr>
          <a:xfrm>
            <a:off x="685800" y="150715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dirty="0">
                <a:solidFill>
                  <a:srgbClr val="FFFFFF"/>
                </a:solidFill>
              </a:rPr>
              <a:t>Thanks!</a:t>
            </a:r>
            <a:endParaRPr sz="6000" b="1" dirty="0">
              <a:solidFill>
                <a:srgbClr val="FFFFFF"/>
              </a:solidFill>
            </a:endParaRPr>
          </a:p>
        </p:txBody>
      </p:sp>
      <p:sp>
        <p:nvSpPr>
          <p:cNvPr id="595" name="Google Shape;595;p3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b="1" dirty="0"/>
              <a:t>Agenda</a:t>
            </a:r>
            <a:endParaRPr sz="4000" b="1" dirty="0"/>
          </a:p>
        </p:txBody>
      </p:sp>
      <p:sp>
        <p:nvSpPr>
          <p:cNvPr id="396" name="Google Shape;396;p16"/>
          <p:cNvSpPr txBox="1">
            <a:spLocks noGrp="1"/>
          </p:cNvSpPr>
          <p:nvPr>
            <p:ph type="body" idx="1"/>
          </p:nvPr>
        </p:nvSpPr>
        <p:spPr>
          <a:xfrm>
            <a:off x="2996295" y="1048199"/>
            <a:ext cx="2516400" cy="2369400"/>
          </a:xfrm>
          <a:prstGeom prst="rect">
            <a:avLst/>
          </a:prstGeom>
        </p:spPr>
        <p:txBody>
          <a:bodyPr spcFirstLastPara="1" wrap="square" lIns="91425" tIns="91425" rIns="91425" bIns="91425" anchor="t" anchorCtr="0">
            <a:noAutofit/>
          </a:bodyPr>
          <a:lstStyle/>
          <a:p>
            <a:pPr marL="342900" lvl="0" algn="l" rtl="0">
              <a:spcBef>
                <a:spcPts val="600"/>
              </a:spcBef>
              <a:spcAft>
                <a:spcPts val="0"/>
              </a:spcAft>
              <a:buClr>
                <a:schemeClr val="dk1"/>
              </a:buClr>
              <a:buSzPts val="1100"/>
              <a:buFont typeface="Wingdings" panose="05000000000000000000" pitchFamily="2" charset="2"/>
              <a:buChar char="Ø"/>
            </a:pPr>
            <a:r>
              <a:rPr lang="en-US" sz="24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Define</a:t>
            </a:r>
          </a:p>
          <a:p>
            <a:pPr marL="342900" lvl="0" algn="l" rtl="0">
              <a:spcBef>
                <a:spcPts val="600"/>
              </a:spcBef>
              <a:spcAft>
                <a:spcPts val="0"/>
              </a:spcAft>
              <a:buClr>
                <a:schemeClr val="dk1"/>
              </a:buClr>
              <a:buSzPts val="1100"/>
              <a:buFont typeface="Wingdings" panose="05000000000000000000" pitchFamily="2" charset="2"/>
              <a:buChar char="Ø"/>
            </a:pPr>
            <a:r>
              <a:rPr lang="en-US" sz="24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Research</a:t>
            </a:r>
          </a:p>
          <a:p>
            <a:pPr marL="342900" lvl="0" algn="l" rtl="0">
              <a:spcBef>
                <a:spcPts val="600"/>
              </a:spcBef>
              <a:spcAft>
                <a:spcPts val="0"/>
              </a:spcAft>
              <a:buClr>
                <a:schemeClr val="dk1"/>
              </a:buClr>
              <a:buSzPts val="1100"/>
              <a:buFont typeface="Wingdings" panose="05000000000000000000" pitchFamily="2" charset="2"/>
              <a:buChar char="Ø"/>
            </a:pPr>
            <a:r>
              <a:rPr lang="en-US" sz="24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Approach</a:t>
            </a:r>
          </a:p>
          <a:p>
            <a:pPr marL="342900" lvl="0" algn="l" rtl="0">
              <a:spcBef>
                <a:spcPts val="600"/>
              </a:spcBef>
              <a:spcAft>
                <a:spcPts val="0"/>
              </a:spcAft>
              <a:buClr>
                <a:schemeClr val="dk1"/>
              </a:buClr>
              <a:buSzPts val="1100"/>
              <a:buFont typeface="Wingdings" panose="05000000000000000000" pitchFamily="2" charset="2"/>
              <a:buChar char="Ø"/>
            </a:pPr>
            <a:r>
              <a:rPr lang="en-US" sz="24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Engagement</a:t>
            </a:r>
          </a:p>
          <a:p>
            <a:pPr marL="342900" lvl="0" algn="l" rtl="0">
              <a:spcBef>
                <a:spcPts val="600"/>
              </a:spcBef>
              <a:spcAft>
                <a:spcPts val="0"/>
              </a:spcAft>
              <a:buClr>
                <a:schemeClr val="dk1"/>
              </a:buClr>
              <a:buSzPts val="1100"/>
              <a:buFont typeface="Wingdings" panose="05000000000000000000" pitchFamily="2" charset="2"/>
              <a:buChar char="Ø"/>
            </a:pPr>
            <a:r>
              <a:rPr lang="en-US" sz="24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Retention</a:t>
            </a:r>
            <a:endParaRPr sz="24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a:p>
            <a:pPr marL="0" lvl="0" indent="0" algn="l" rtl="0">
              <a:spcBef>
                <a:spcPts val="600"/>
              </a:spcBef>
              <a:spcAft>
                <a:spcPts val="0"/>
              </a:spcAft>
              <a:buClr>
                <a:schemeClr val="dk1"/>
              </a:buClr>
              <a:buSzPts val="1100"/>
              <a:buFont typeface="Arial"/>
              <a:buNone/>
            </a:pPr>
            <a:endParaRPr sz="12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a:p>
            <a:pPr marL="0" lvl="0" indent="0" algn="l" rtl="0">
              <a:spcBef>
                <a:spcPts val="600"/>
              </a:spcBef>
              <a:spcAft>
                <a:spcPts val="0"/>
              </a:spcAft>
              <a:buClr>
                <a:schemeClr val="dk1"/>
              </a:buClr>
              <a:buSzPts val="1100"/>
              <a:buFont typeface="Arial"/>
              <a:buNone/>
            </a:pPr>
            <a:endParaRPr sz="12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a:p>
            <a:pPr marL="0" lvl="0" indent="0" algn="l" rtl="0">
              <a:spcBef>
                <a:spcPts val="600"/>
              </a:spcBef>
              <a:spcAft>
                <a:spcPts val="1000"/>
              </a:spcAft>
              <a:buNone/>
            </a:pPr>
            <a:endParaRPr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398" name="Google Shape;398;p1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7"/>
          <p:cNvSpPr txBox="1">
            <a:spLocks noGrp="1"/>
          </p:cNvSpPr>
          <p:nvPr>
            <p:ph type="ctrTitle" idx="4294967295"/>
          </p:nvPr>
        </p:nvSpPr>
        <p:spPr>
          <a:xfrm>
            <a:off x="685800" y="1507150"/>
            <a:ext cx="65937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b="1" dirty="0">
                <a:solidFill>
                  <a:srgbClr val="FFB600"/>
                </a:solidFill>
              </a:rPr>
              <a:t>Define</a:t>
            </a:r>
            <a:endParaRPr sz="6000" b="1" dirty="0">
              <a:solidFill>
                <a:srgbClr val="FFB600"/>
              </a:solidFill>
            </a:endParaRPr>
          </a:p>
        </p:txBody>
      </p:sp>
      <p:sp>
        <p:nvSpPr>
          <p:cNvPr id="404" name="Google Shape;404;p17"/>
          <p:cNvSpPr txBox="1">
            <a:spLocks noGrp="1"/>
          </p:cNvSpPr>
          <p:nvPr>
            <p:ph type="subTitle" idx="4294967295"/>
          </p:nvPr>
        </p:nvSpPr>
        <p:spPr>
          <a:xfrm>
            <a:off x="685800" y="2401970"/>
            <a:ext cx="6593700" cy="1769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3600" b="1" dirty="0">
                <a:solidFill>
                  <a:srgbClr val="FFFFFF"/>
                </a:solidFill>
              </a:rPr>
              <a:t>Age, Professions, Ethnicity</a:t>
            </a:r>
          </a:p>
          <a:p>
            <a:pPr marL="0" lvl="0" indent="0" algn="l" rtl="0">
              <a:spcBef>
                <a:spcPts val="600"/>
              </a:spcBef>
              <a:spcAft>
                <a:spcPts val="0"/>
              </a:spcAft>
              <a:buNone/>
            </a:pPr>
            <a:r>
              <a:rPr lang="en-US" sz="3600" b="1" dirty="0">
                <a:solidFill>
                  <a:srgbClr val="FFFFFF"/>
                </a:solidFill>
              </a:rPr>
              <a:t>What else?</a:t>
            </a:r>
            <a:endParaRPr sz="3600" b="1" dirty="0">
              <a:solidFill>
                <a:srgbClr val="FFFFFF"/>
              </a:solidFill>
            </a:endParaRPr>
          </a:p>
        </p:txBody>
      </p:sp>
      <p:pic>
        <p:nvPicPr>
          <p:cNvPr id="405" name="Google Shape;405;p17" descr="photo-1434030216411-0b793f4b4173.jpg"/>
          <p:cNvPicPr preferRelativeResize="0"/>
          <p:nvPr/>
        </p:nvPicPr>
        <p:blipFill>
          <a:blip r:embed="rId3">
            <a:alphaModFix/>
          </a:blip>
          <a:stretch>
            <a:fillRect/>
          </a:stretch>
        </p:blipFill>
        <p:spPr>
          <a:xfrm>
            <a:off x="6265150" y="1981150"/>
            <a:ext cx="2071500" cy="2071500"/>
          </a:xfrm>
          <a:prstGeom prst="ellipse">
            <a:avLst/>
          </a:prstGeom>
          <a:noFill/>
          <a:ln>
            <a:noFill/>
          </a:ln>
        </p:spPr>
      </p:pic>
      <p:sp>
        <p:nvSpPr>
          <p:cNvPr id="406" name="Google Shape;406;p1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9"/>
          <p:cNvSpPr txBox="1">
            <a:spLocks noGrp="1"/>
          </p:cNvSpPr>
          <p:nvPr>
            <p:ph type="body" idx="1"/>
          </p:nvPr>
        </p:nvSpPr>
        <p:spPr>
          <a:xfrm>
            <a:off x="1242150" y="1265400"/>
            <a:ext cx="6875834" cy="3234600"/>
          </a:xfrm>
          <a:prstGeom prst="rect">
            <a:avLst/>
          </a:prstGeom>
        </p:spPr>
        <p:txBody>
          <a:bodyPr spcFirstLastPara="1" wrap="square" lIns="91425" tIns="91425" rIns="91425" bIns="91425" anchor="t" anchorCtr="0">
            <a:noAutofit/>
          </a:bodyPr>
          <a:lstStyle/>
          <a:p>
            <a:pPr marL="0" lvl="0" indent="0" algn="ctr" rtl="0">
              <a:spcBef>
                <a:spcPts val="600"/>
              </a:spcBef>
              <a:spcAft>
                <a:spcPts val="1000"/>
              </a:spcAft>
              <a:buNone/>
            </a:pPr>
            <a:r>
              <a:rPr lang="en" b="1" i="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Research</a:t>
            </a:r>
            <a:endParaRPr lang="en" sz="2800" b="1" i="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a:p>
            <a:pPr marL="0" lvl="0" indent="0" algn="l" rtl="0">
              <a:spcBef>
                <a:spcPts val="600"/>
              </a:spcBef>
              <a:spcAft>
                <a:spcPts val="1000"/>
              </a:spcAft>
              <a:buNone/>
            </a:pPr>
            <a:r>
              <a:rPr lang="en" sz="2800" i="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Women in the news</a:t>
            </a:r>
          </a:p>
          <a:p>
            <a:pPr marL="0" lvl="0" indent="0" algn="l" rtl="0">
              <a:spcBef>
                <a:spcPts val="600"/>
              </a:spcBef>
              <a:spcAft>
                <a:spcPts val="1000"/>
              </a:spcAft>
              <a:buNone/>
            </a:pPr>
            <a:r>
              <a:rPr lang="en" sz="2800" i="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Groups they are a part of</a:t>
            </a:r>
          </a:p>
          <a:p>
            <a:pPr marL="0" lvl="0" indent="0" algn="l" rtl="0">
              <a:spcBef>
                <a:spcPts val="600"/>
              </a:spcBef>
              <a:spcAft>
                <a:spcPts val="1000"/>
              </a:spcAft>
              <a:buNone/>
            </a:pPr>
            <a:r>
              <a:rPr lang="en" sz="2800" i="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Attend different functions</a:t>
            </a:r>
          </a:p>
          <a:p>
            <a:pPr marL="0" lvl="0" indent="0" algn="l" rtl="0">
              <a:spcBef>
                <a:spcPts val="600"/>
              </a:spcBef>
              <a:spcAft>
                <a:spcPts val="1000"/>
              </a:spcAft>
              <a:buNone/>
            </a:pPr>
            <a:r>
              <a:rPr lang="en" sz="2800" i="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Then research on prospective members</a:t>
            </a:r>
            <a:endParaRPr lang="en" i="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418" name="Google Shape;418;p19"/>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9"/>
          <p:cNvSpPr txBox="1">
            <a:spLocks noGrp="1"/>
          </p:cNvSpPr>
          <p:nvPr>
            <p:ph type="body" idx="1"/>
          </p:nvPr>
        </p:nvSpPr>
        <p:spPr>
          <a:xfrm>
            <a:off x="1242150" y="1567800"/>
            <a:ext cx="6875834" cy="3234600"/>
          </a:xfrm>
          <a:prstGeom prst="rect">
            <a:avLst/>
          </a:prstGeom>
        </p:spPr>
        <p:txBody>
          <a:bodyPr spcFirstLastPara="1" wrap="square" lIns="91425" tIns="91425" rIns="91425" bIns="91425" anchor="t" anchorCtr="0">
            <a:noAutofit/>
          </a:bodyPr>
          <a:lstStyle/>
          <a:p>
            <a:pPr marL="38100" indent="0" algn="l">
              <a:buNone/>
            </a:pPr>
            <a:r>
              <a:rPr lang="en-US" b="0" i="0" u="none" strike="noStrike" dirty="0">
                <a:solidFill>
                  <a:schemeClr val="tx1">
                    <a:lumMod val="50000"/>
                  </a:schemeClr>
                </a:solidFill>
                <a:effectLst/>
                <a:latin typeface="CT-Sans"/>
                <a:hlinkClick r:id="rId3">
                  <a:extLst>
                    <a:ext uri="{A12FA001-AC4F-418D-AE19-62706E023703}">
                      <ahyp:hlinkClr xmlns:ahyp="http://schemas.microsoft.com/office/drawing/2018/hyperlinkcolor" val="tx"/>
                    </a:ext>
                  </a:extLst>
                </a:hlinkClick>
              </a:rPr>
              <a:t>Millennials</a:t>
            </a:r>
            <a:r>
              <a:rPr lang="en-US" b="0" i="0" dirty="0">
                <a:solidFill>
                  <a:schemeClr val="tx1">
                    <a:lumMod val="50000"/>
                  </a:schemeClr>
                </a:solidFill>
                <a:effectLst/>
                <a:latin typeface="CT-Sans"/>
              </a:rPr>
              <a:t> </a:t>
            </a:r>
            <a:r>
              <a:rPr lang="en-US" b="0" i="0" dirty="0">
                <a:solidFill>
                  <a:srgbClr val="000000"/>
                </a:solidFill>
                <a:effectLst/>
                <a:latin typeface="CT-Sans"/>
              </a:rPr>
              <a:t>represent those born between 1977 and 1995. Many are in their mid-late-20s or early 30s today. This group is characterized by its own traits.</a:t>
            </a:r>
          </a:p>
          <a:p>
            <a:pPr marL="0" lvl="0" indent="0" algn="ctr" rtl="0">
              <a:spcBef>
                <a:spcPts val="600"/>
              </a:spcBef>
              <a:spcAft>
                <a:spcPts val="1000"/>
              </a:spcAft>
              <a:buNone/>
            </a:pPr>
            <a:endParaRPr lang="en" i="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418" name="Google Shape;418;p19"/>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1121407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0"/>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1" dirty="0"/>
              <a:t>Research</a:t>
            </a:r>
            <a:br>
              <a:rPr lang="en" sz="3200" b="1" dirty="0"/>
            </a:br>
            <a:r>
              <a:rPr lang="en" sz="2400" b="1" dirty="0"/>
              <a:t>(Millennial traits)</a:t>
            </a:r>
            <a:endParaRPr sz="3200" b="1" dirty="0"/>
          </a:p>
        </p:txBody>
      </p:sp>
      <p:sp>
        <p:nvSpPr>
          <p:cNvPr id="424" name="Google Shape;424;p20"/>
          <p:cNvSpPr txBox="1">
            <a:spLocks noGrp="1"/>
          </p:cNvSpPr>
          <p:nvPr>
            <p:ph type="body" idx="1"/>
          </p:nvPr>
        </p:nvSpPr>
        <p:spPr>
          <a:xfrm>
            <a:off x="2098876" y="286338"/>
            <a:ext cx="6380608" cy="4019725"/>
          </a:xfrm>
          <a:prstGeom prst="rect">
            <a:avLst/>
          </a:prstGeom>
        </p:spPr>
        <p:txBody>
          <a:bodyPr spcFirstLastPara="1" wrap="square" lIns="91425" tIns="91425" rIns="91425" bIns="91425" anchor="t" anchorCtr="0">
            <a:noAutofit/>
          </a:bodyPr>
          <a:lstStyle/>
          <a:p>
            <a:pPr algn="l">
              <a:buFont typeface="Wingdings" panose="05000000000000000000" pitchFamily="2" charset="2"/>
              <a:buChar char="Ø"/>
            </a:pPr>
            <a:r>
              <a:rPr lang="en-US" b="1" i="0" dirty="0">
                <a:solidFill>
                  <a:srgbClr val="000000"/>
                </a:solidFill>
                <a:effectLst/>
                <a:latin typeface="Lato" panose="020F0502020204030203" pitchFamily="34" charset="0"/>
                <a:ea typeface="Lato" panose="020F0502020204030203" pitchFamily="34" charset="0"/>
                <a:cs typeface="Lato" panose="020F0502020204030203" pitchFamily="34" charset="0"/>
              </a:rPr>
              <a:t>Support for human rights. </a:t>
            </a:r>
            <a:r>
              <a:rPr lang="en-US" b="0" i="0" dirty="0">
                <a:solidFill>
                  <a:srgbClr val="000000"/>
                </a:solidFill>
                <a:effectLst/>
                <a:latin typeface="Lato" panose="020F0502020204030203" pitchFamily="34" charset="0"/>
                <a:ea typeface="Lato" panose="020F0502020204030203" pitchFamily="34" charset="0"/>
                <a:cs typeface="Lato" panose="020F0502020204030203" pitchFamily="34" charset="0"/>
              </a:rPr>
              <a:t>This includes international development, child development, and advocacy for victims of child abuse.</a:t>
            </a:r>
          </a:p>
          <a:p>
            <a:pPr algn="l">
              <a:buFont typeface="Wingdings" panose="05000000000000000000" pitchFamily="2" charset="2"/>
              <a:buChar char="Ø"/>
            </a:pPr>
            <a:r>
              <a:rPr lang="en-US" b="1" i="0" dirty="0">
                <a:solidFill>
                  <a:srgbClr val="000000"/>
                </a:solidFill>
                <a:effectLst/>
                <a:latin typeface="Lato" panose="020F0502020204030203" pitchFamily="34" charset="0"/>
                <a:ea typeface="Lato" panose="020F0502020204030203" pitchFamily="34" charset="0"/>
                <a:cs typeface="Lato" panose="020F0502020204030203" pitchFamily="34" charset="0"/>
              </a:rPr>
              <a:t>Growing representation. </a:t>
            </a:r>
            <a:r>
              <a:rPr lang="en-US" b="0" i="0" dirty="0">
                <a:solidFill>
                  <a:srgbClr val="000000"/>
                </a:solidFill>
                <a:effectLst/>
                <a:latin typeface="Lato" panose="020F0502020204030203" pitchFamily="34" charset="0"/>
                <a:ea typeface="Lato" panose="020F0502020204030203" pitchFamily="34" charset="0"/>
                <a:cs typeface="Lato" panose="020F0502020204030203" pitchFamily="34" charset="0"/>
              </a:rPr>
              <a:t>Millennials comprise more than 25 percent of the U.S. population, giving them a powerful voice.</a:t>
            </a:r>
          </a:p>
          <a:p>
            <a:pPr algn="l">
              <a:buFont typeface="Wingdings" panose="05000000000000000000" pitchFamily="2" charset="2"/>
              <a:buChar char="Ø"/>
            </a:pPr>
            <a:r>
              <a:rPr lang="en-US" b="1" i="0" dirty="0">
                <a:solidFill>
                  <a:srgbClr val="000000"/>
                </a:solidFill>
                <a:effectLst/>
                <a:latin typeface="Lato" panose="020F0502020204030203" pitchFamily="34" charset="0"/>
                <a:ea typeface="Lato" panose="020F0502020204030203" pitchFamily="34" charset="0"/>
                <a:cs typeface="Lato" panose="020F0502020204030203" pitchFamily="34" charset="0"/>
              </a:rPr>
              <a:t>Interest in donating. </a:t>
            </a:r>
            <a:r>
              <a:rPr lang="en-US" b="1" i="0" u="none" strike="noStrike" dirty="0">
                <a:solidFill>
                  <a:schemeClr val="tx1">
                    <a:lumMod val="50000"/>
                  </a:schemeClr>
                </a:solidFill>
                <a:effectLst/>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84 percent of millennials</a:t>
            </a:r>
            <a:r>
              <a:rPr lang="en-US" b="1" i="0" dirty="0">
                <a:solidFill>
                  <a:schemeClr val="tx1">
                    <a:lumMod val="50000"/>
                  </a:schemeClr>
                </a:solidFill>
                <a:effectLst/>
                <a:latin typeface="Lato" panose="020F0502020204030203" pitchFamily="34" charset="0"/>
                <a:ea typeface="Lato" panose="020F0502020204030203" pitchFamily="34" charset="0"/>
                <a:cs typeface="Lato" panose="020F0502020204030203" pitchFamily="34" charset="0"/>
              </a:rPr>
              <a:t> </a:t>
            </a:r>
            <a:r>
              <a:rPr lang="en-US" b="0" i="0" dirty="0">
                <a:solidFill>
                  <a:srgbClr val="000000"/>
                </a:solidFill>
                <a:effectLst/>
                <a:latin typeface="Lato" panose="020F0502020204030203" pitchFamily="34" charset="0"/>
                <a:ea typeface="Lato" panose="020F0502020204030203" pitchFamily="34" charset="0"/>
                <a:cs typeface="Lato" panose="020F0502020204030203" pitchFamily="34" charset="0"/>
              </a:rPr>
              <a:t>give to charity, and 40 percent are enrolled in a monthly giving program.</a:t>
            </a:r>
          </a:p>
          <a:p>
            <a:pPr algn="l">
              <a:buFont typeface="Wingdings" panose="05000000000000000000" pitchFamily="2" charset="2"/>
              <a:buChar char="Ø"/>
            </a:pPr>
            <a:r>
              <a:rPr lang="en-US" b="1" i="0" dirty="0">
                <a:solidFill>
                  <a:srgbClr val="000000"/>
                </a:solidFill>
                <a:effectLst/>
                <a:latin typeface="Lato" panose="020F0502020204030203" pitchFamily="34" charset="0"/>
                <a:ea typeface="Lato" panose="020F0502020204030203" pitchFamily="34" charset="0"/>
                <a:cs typeface="Lato" panose="020F0502020204030203" pitchFamily="34" charset="0"/>
              </a:rPr>
              <a:t>Interest in volunteering. </a:t>
            </a:r>
            <a:r>
              <a:rPr lang="en-US" b="0" i="0" dirty="0">
                <a:solidFill>
                  <a:srgbClr val="000000"/>
                </a:solidFill>
                <a:effectLst/>
                <a:latin typeface="Lato" panose="020F0502020204030203" pitchFamily="34" charset="0"/>
                <a:ea typeface="Lato" panose="020F0502020204030203" pitchFamily="34" charset="0"/>
                <a:cs typeface="Lato" panose="020F0502020204030203" pitchFamily="34" charset="0"/>
              </a:rPr>
              <a:t>More and more millennials are volunteering every year. One study found that </a:t>
            </a:r>
            <a:r>
              <a:rPr lang="en-US" b="1" i="0" u="none" strike="noStrike" dirty="0">
                <a:solidFill>
                  <a:schemeClr val="tx1">
                    <a:lumMod val="50000"/>
                  </a:schemeClr>
                </a:solidFill>
                <a:effectLst/>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46 percent of millennials volunteer</a:t>
            </a:r>
            <a:r>
              <a:rPr lang="en-US" b="1" i="0" dirty="0">
                <a:solidFill>
                  <a:schemeClr val="tx1">
                    <a:lumMod val="50000"/>
                  </a:schemeClr>
                </a:solidFill>
                <a:effectLst/>
                <a:latin typeface="Lato" panose="020F0502020204030203" pitchFamily="34" charset="0"/>
                <a:ea typeface="Lato" panose="020F0502020204030203" pitchFamily="34" charset="0"/>
                <a:cs typeface="Lato" panose="020F0502020204030203" pitchFamily="34" charset="0"/>
              </a:rPr>
              <a:t> </a:t>
            </a:r>
            <a:r>
              <a:rPr lang="en-US" b="0" i="0" dirty="0">
                <a:solidFill>
                  <a:srgbClr val="000000"/>
                </a:solidFill>
                <a:effectLst/>
                <a:latin typeface="Lato" panose="020F0502020204030203" pitchFamily="34" charset="0"/>
                <a:ea typeface="Lato" panose="020F0502020204030203" pitchFamily="34" charset="0"/>
                <a:cs typeface="Lato" panose="020F0502020204030203" pitchFamily="34" charset="0"/>
              </a:rPr>
              <a:t>for a social cause they care about</a:t>
            </a:r>
            <a:r>
              <a:rPr lang="en-US" b="0" i="0" dirty="0">
                <a:solidFill>
                  <a:srgbClr val="000000"/>
                </a:solidFill>
                <a:effectLst/>
                <a:latin typeface="CT-Sans"/>
              </a:rPr>
              <a:t>.</a:t>
            </a:r>
          </a:p>
          <a:p>
            <a:pPr marL="0" lvl="0" indent="0" algn="l" rtl="0">
              <a:spcBef>
                <a:spcPts val="1000"/>
              </a:spcBef>
              <a:spcAft>
                <a:spcPts val="0"/>
              </a:spcAft>
              <a:buNone/>
            </a:pPr>
            <a:endParaRPr b="1" dirty="0">
              <a:solidFill>
                <a:schemeClr val="tx1">
                  <a:lumMod val="50000"/>
                </a:schemeClr>
              </a:solidFill>
            </a:endParaRPr>
          </a:p>
        </p:txBody>
      </p:sp>
      <p:sp>
        <p:nvSpPr>
          <p:cNvPr id="425" name="Google Shape;425;p2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0"/>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1" dirty="0"/>
              <a:t>Approach</a:t>
            </a:r>
            <a:endParaRPr sz="3200" b="1" dirty="0"/>
          </a:p>
        </p:txBody>
      </p:sp>
      <p:sp>
        <p:nvSpPr>
          <p:cNvPr id="424" name="Google Shape;424;p20"/>
          <p:cNvSpPr txBox="1">
            <a:spLocks noGrp="1"/>
          </p:cNvSpPr>
          <p:nvPr>
            <p:ph type="body" idx="1"/>
          </p:nvPr>
        </p:nvSpPr>
        <p:spPr>
          <a:xfrm>
            <a:off x="2901875" y="423138"/>
            <a:ext cx="5292300" cy="4019725"/>
          </a:xfrm>
          <a:prstGeom prst="rect">
            <a:avLst/>
          </a:prstGeom>
        </p:spPr>
        <p:txBody>
          <a:bodyPr spcFirstLastPara="1" wrap="square" lIns="91425" tIns="91425" rIns="91425" bIns="91425" anchor="t" anchorCtr="0">
            <a:noAutofit/>
          </a:bodyPr>
          <a:lstStyle/>
          <a:p>
            <a:pPr lvl="0" algn="l" rtl="0">
              <a:spcBef>
                <a:spcPts val="0"/>
              </a:spcBef>
              <a:spcAft>
                <a:spcPts val="0"/>
              </a:spcAft>
              <a:buSzPts val="2000"/>
              <a:buFont typeface="Wingdings" panose="05000000000000000000" pitchFamily="2" charset="2"/>
              <a:buChar char="Ø"/>
            </a:pPr>
            <a:r>
              <a:rPr lang="en-US"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Use their passions/interests to initiate conversation</a:t>
            </a:r>
            <a:endParaRPr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a:p>
            <a:pPr lvl="1">
              <a:buFont typeface="Wingdings" panose="05000000000000000000" pitchFamily="2" charset="2"/>
              <a:buChar char="Ø"/>
            </a:pPr>
            <a:r>
              <a:rPr lang="en-US"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Zonta cause</a:t>
            </a:r>
          </a:p>
          <a:p>
            <a:pPr lvl="1">
              <a:buFont typeface="Wingdings" panose="05000000000000000000" pitchFamily="2" charset="2"/>
              <a:buChar char="Ø"/>
            </a:pPr>
            <a:r>
              <a:rPr lang="en-US"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Hands on service</a:t>
            </a:r>
            <a:endParaRPr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a:p>
            <a:pPr lvl="0" algn="l" rtl="0">
              <a:spcBef>
                <a:spcPts val="1000"/>
              </a:spcBef>
              <a:spcAft>
                <a:spcPts val="0"/>
              </a:spcAft>
              <a:buSzPts val="2000"/>
              <a:buFont typeface="Wingdings" panose="05000000000000000000" pitchFamily="2" charset="2"/>
              <a:buChar char="Ø"/>
            </a:pPr>
            <a:r>
              <a:rPr lang="en-US"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Host a wine and cheese social (invite only)</a:t>
            </a:r>
          </a:p>
          <a:p>
            <a:pPr lvl="0" algn="l" rtl="0">
              <a:spcBef>
                <a:spcPts val="1000"/>
              </a:spcBef>
              <a:spcAft>
                <a:spcPts val="0"/>
              </a:spcAft>
              <a:buSzPts val="2000"/>
              <a:buFont typeface="Wingdings" panose="05000000000000000000" pitchFamily="2" charset="2"/>
              <a:buChar char="Ø"/>
            </a:pPr>
            <a:r>
              <a:rPr lang="en-US"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Don’t pressure them with lots of info or details at this point</a:t>
            </a:r>
          </a:p>
          <a:p>
            <a:pPr lvl="0" algn="l" rtl="0">
              <a:spcBef>
                <a:spcPts val="1000"/>
              </a:spcBef>
              <a:spcAft>
                <a:spcPts val="0"/>
              </a:spcAft>
              <a:buSzPts val="2000"/>
              <a:buFont typeface="Wingdings" panose="05000000000000000000" pitchFamily="2" charset="2"/>
              <a:buChar char="Ø"/>
            </a:pPr>
            <a:r>
              <a:rPr lang="en-US"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Invite them to a meeting the you know will be engaging for them because of the speaker or activity you will be doing</a:t>
            </a:r>
            <a:endParaRPr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a:p>
            <a:pPr marL="0" lvl="0" indent="0" algn="l" rtl="0">
              <a:spcBef>
                <a:spcPts val="1000"/>
              </a:spcBef>
              <a:spcAft>
                <a:spcPts val="0"/>
              </a:spcAft>
              <a:buNone/>
            </a:pPr>
            <a:endParaRPr b="1" dirty="0">
              <a:solidFill>
                <a:schemeClr val="tx1">
                  <a:lumMod val="50000"/>
                </a:schemeClr>
              </a:solidFill>
            </a:endParaRPr>
          </a:p>
        </p:txBody>
      </p:sp>
      <p:sp>
        <p:nvSpPr>
          <p:cNvPr id="425" name="Google Shape;425;p2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2846575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8"/>
        <p:cNvGrpSpPr/>
        <p:nvPr/>
      </p:nvGrpSpPr>
      <p:grpSpPr>
        <a:xfrm>
          <a:off x="0" y="0"/>
          <a:ext cx="0" cy="0"/>
          <a:chOff x="0" y="0"/>
          <a:chExt cx="0" cy="0"/>
        </a:xfrm>
      </p:grpSpPr>
      <p:sp>
        <p:nvSpPr>
          <p:cNvPr id="569" name="Google Shape;569;p35"/>
          <p:cNvSpPr/>
          <p:nvPr/>
        </p:nvSpPr>
        <p:spPr>
          <a:xfrm>
            <a:off x="4600946" y="623036"/>
            <a:ext cx="1863608" cy="3921828"/>
          </a:xfrm>
          <a:custGeom>
            <a:avLst/>
            <a:gdLst/>
            <a:ahLst/>
            <a:cxnLst/>
            <a:rect l="l" t="t" r="r" b="b"/>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A6BCC9"/>
          </a:solidFill>
          <a:ln w="9525" cap="flat" cmpd="sng">
            <a:solidFill>
              <a:srgbClr val="DEE9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4732675" y="1188850"/>
            <a:ext cx="1589700" cy="281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A6BCC9"/>
                </a:solidFill>
                <a:latin typeface="Roboto Slab Light"/>
                <a:ea typeface="Roboto Slab Light"/>
                <a:cs typeface="Roboto Slab Light"/>
                <a:sym typeface="Roboto Slab Light"/>
              </a:rPr>
              <a:t>Place your screenshot here</a:t>
            </a:r>
            <a:endParaRPr sz="1000">
              <a:solidFill>
                <a:srgbClr val="A6BCC9"/>
              </a:solidFill>
              <a:latin typeface="Roboto Slab Light"/>
              <a:ea typeface="Roboto Slab Light"/>
              <a:cs typeface="Roboto Slab Light"/>
              <a:sym typeface="Roboto Slab Light"/>
            </a:endParaRPr>
          </a:p>
        </p:txBody>
      </p:sp>
      <p:sp>
        <p:nvSpPr>
          <p:cNvPr id="571" name="Google Shape;571;p35"/>
          <p:cNvSpPr txBox="1">
            <a:spLocks noGrp="1"/>
          </p:cNvSpPr>
          <p:nvPr>
            <p:ph type="body" idx="4294967295"/>
          </p:nvPr>
        </p:nvSpPr>
        <p:spPr>
          <a:xfrm>
            <a:off x="836579" y="411175"/>
            <a:ext cx="7830105" cy="431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000" b="0" i="0" dirty="0">
                <a:solidFill>
                  <a:srgbClr val="000000"/>
                </a:solidFill>
                <a:effectLst/>
                <a:latin typeface="CT-Sans"/>
              </a:rPr>
              <a:t>Social Media!</a:t>
            </a:r>
          </a:p>
          <a:p>
            <a:pPr lvl="0" indent="-457200" algn="l" rtl="0">
              <a:spcBef>
                <a:spcPts val="0"/>
              </a:spcBef>
              <a:spcAft>
                <a:spcPts val="0"/>
              </a:spcAft>
              <a:buFont typeface="Wingdings" panose="05000000000000000000" pitchFamily="2" charset="2"/>
              <a:buChar char="Ø"/>
            </a:pPr>
            <a:r>
              <a:rPr lang="en-US" sz="2800" b="0" i="0" dirty="0">
                <a:solidFill>
                  <a:srgbClr val="000000"/>
                </a:solidFill>
                <a:effectLst/>
                <a:latin typeface="CT-Sans"/>
              </a:rPr>
              <a:t>Promote your existence and show the passion, not the brand name (Zonta)</a:t>
            </a:r>
          </a:p>
          <a:p>
            <a:pPr lvl="0" indent="-457200" algn="l" rtl="0">
              <a:spcBef>
                <a:spcPts val="0"/>
              </a:spcBef>
              <a:spcAft>
                <a:spcPts val="0"/>
              </a:spcAft>
              <a:buFont typeface="Wingdings" panose="05000000000000000000" pitchFamily="2" charset="2"/>
              <a:buChar char="Ø"/>
            </a:pPr>
            <a:r>
              <a:rPr lang="en-US" sz="2800" b="0" i="0" dirty="0">
                <a:solidFill>
                  <a:srgbClr val="000000"/>
                </a:solidFill>
                <a:effectLst/>
                <a:latin typeface="CT-Sans"/>
              </a:rPr>
              <a:t>This means using short paragraphs and providing links to information.</a:t>
            </a:r>
          </a:p>
          <a:p>
            <a:pPr lvl="0" indent="-457200" algn="l" rtl="0">
              <a:spcBef>
                <a:spcPts val="0"/>
              </a:spcBef>
              <a:spcAft>
                <a:spcPts val="0"/>
              </a:spcAft>
              <a:buFont typeface="Wingdings" panose="05000000000000000000" pitchFamily="2" charset="2"/>
              <a:buChar char="Ø"/>
            </a:pPr>
            <a:r>
              <a:rPr lang="en-US" sz="2800" b="0" i="0" dirty="0">
                <a:solidFill>
                  <a:srgbClr val="000000"/>
                </a:solidFill>
                <a:effectLst/>
                <a:latin typeface="CT-Sans"/>
              </a:rPr>
              <a:t>Videos are also a good way to communicate with these more visually oriented generations.</a:t>
            </a:r>
            <a:endParaRPr lang="en-US" sz="2800" dirty="0"/>
          </a:p>
        </p:txBody>
      </p:sp>
      <p:sp>
        <p:nvSpPr>
          <p:cNvPr id="572" name="Google Shape;572;p3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1"/>
          <p:cNvSpPr/>
          <p:nvPr/>
        </p:nvSpPr>
        <p:spPr>
          <a:xfrm>
            <a:off x="3459600" y="628000"/>
            <a:ext cx="2224800" cy="2224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1"/>
          <p:cNvSpPr txBox="1">
            <a:spLocks noGrp="1"/>
          </p:cNvSpPr>
          <p:nvPr>
            <p:ph type="ctrTitle" idx="4294967295"/>
          </p:nvPr>
        </p:nvSpPr>
        <p:spPr>
          <a:xfrm>
            <a:off x="2205425" y="2708950"/>
            <a:ext cx="47331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t>30 seconds</a:t>
            </a:r>
            <a:endParaRPr sz="6000" dirty="0"/>
          </a:p>
        </p:txBody>
      </p:sp>
      <p:sp>
        <p:nvSpPr>
          <p:cNvPr id="432" name="Google Shape;432;p21"/>
          <p:cNvSpPr txBox="1">
            <a:spLocks noGrp="1"/>
          </p:cNvSpPr>
          <p:nvPr>
            <p:ph type="subTitle" idx="4294967295"/>
          </p:nvPr>
        </p:nvSpPr>
        <p:spPr>
          <a:xfrm>
            <a:off x="2205424" y="3640155"/>
            <a:ext cx="5109775"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1000"/>
              </a:spcAft>
              <a:buNone/>
            </a:pPr>
            <a:r>
              <a:rPr lang="en"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Elevator speech to get their attention</a:t>
            </a:r>
            <a:endParaRPr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p:txBody>
      </p:sp>
      <p:grpSp>
        <p:nvGrpSpPr>
          <p:cNvPr id="433" name="Google Shape;433;p21"/>
          <p:cNvGrpSpPr/>
          <p:nvPr/>
        </p:nvGrpSpPr>
        <p:grpSpPr>
          <a:xfrm>
            <a:off x="3940048" y="628007"/>
            <a:ext cx="1447570" cy="1447577"/>
            <a:chOff x="6643075" y="3664250"/>
            <a:chExt cx="407950" cy="407975"/>
          </a:xfrm>
        </p:grpSpPr>
        <p:sp>
          <p:nvSpPr>
            <p:cNvPr id="434" name="Google Shape;434;p21"/>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97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1"/>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97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21"/>
          <p:cNvGrpSpPr/>
          <p:nvPr/>
        </p:nvGrpSpPr>
        <p:grpSpPr>
          <a:xfrm rot="-587344">
            <a:off x="3600928" y="2274183"/>
            <a:ext cx="595166" cy="595133"/>
            <a:chOff x="576250" y="4319400"/>
            <a:chExt cx="442075" cy="442050"/>
          </a:xfrm>
        </p:grpSpPr>
        <p:sp>
          <p:nvSpPr>
            <p:cNvPr id="437" name="Google Shape;437;p21"/>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1"/>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1"/>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1"/>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 name="Google Shape;441;p21"/>
          <p:cNvSpPr/>
          <p:nvPr/>
        </p:nvSpPr>
        <p:spPr>
          <a:xfrm>
            <a:off x="3593939" y="962288"/>
            <a:ext cx="226251" cy="21606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1"/>
          <p:cNvSpPr/>
          <p:nvPr/>
        </p:nvSpPr>
        <p:spPr>
          <a:xfrm rot="2697328">
            <a:off x="5346647" y="2148789"/>
            <a:ext cx="343459" cy="327947"/>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p:nvPr/>
        </p:nvSpPr>
        <p:spPr>
          <a:xfrm>
            <a:off x="5356714" y="1881143"/>
            <a:ext cx="137570" cy="13142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1"/>
          <p:cNvSpPr/>
          <p:nvPr/>
        </p:nvSpPr>
        <p:spPr>
          <a:xfrm rot="1280404">
            <a:off x="3589575" y="1613971"/>
            <a:ext cx="137564" cy="131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787</Words>
  <Application>Microsoft Office PowerPoint</Application>
  <PresentationFormat>On-screen Show (16:9)</PresentationFormat>
  <Paragraphs>87</Paragraphs>
  <Slides>14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Roboto Slab Medium</vt:lpstr>
      <vt:lpstr>Lato Light</vt:lpstr>
      <vt:lpstr>Roboto Slab Light</vt:lpstr>
      <vt:lpstr>Arial</vt:lpstr>
      <vt:lpstr>Georgia</vt:lpstr>
      <vt:lpstr>Lato</vt:lpstr>
      <vt:lpstr>Wingdings</vt:lpstr>
      <vt:lpstr>CT-Sans</vt:lpstr>
      <vt:lpstr>Kent template</vt:lpstr>
      <vt:lpstr>Recruit and Retain Younger Members</vt:lpstr>
      <vt:lpstr>Agenda</vt:lpstr>
      <vt:lpstr>Define</vt:lpstr>
      <vt:lpstr>PowerPoint Presentation</vt:lpstr>
      <vt:lpstr>PowerPoint Presentation</vt:lpstr>
      <vt:lpstr>Research (Millennial traits)</vt:lpstr>
      <vt:lpstr>Approach</vt:lpstr>
      <vt:lpstr>PowerPoint Presentation</vt:lpstr>
      <vt:lpstr>30 seconds</vt:lpstr>
      <vt:lpstr>Engagement</vt:lpstr>
      <vt:lpstr>Engagement</vt:lpstr>
      <vt:lpstr>Retention</vt:lpstr>
      <vt:lpstr>Recap</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Lisa Rice</cp:lastModifiedBy>
  <cp:revision>4</cp:revision>
  <dcterms:modified xsi:type="dcterms:W3CDTF">2023-04-08T14:58:17Z</dcterms:modified>
</cp:coreProperties>
</file>